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6699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0322C-831B-4532-A618-585D1ED58A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73F149-CC1C-4963-9D6A-1F9489DA7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74603-8B33-4F39-B422-39F76617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E87A2-7424-49B0-BD0F-393CA2A05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9085E-54B2-4435-B9B6-737B57D39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83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3E0F0-0B24-4A36-945E-79F96E7B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65300A-A390-40CA-9647-E12ED1A6A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01DD7-C8CC-42F5-A1AB-F561EE61C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6EDAE-9AC6-4519-8BFE-DD4F1A981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4415D5-4B1C-4F6B-A970-309D5CE0B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72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C1E9E7-D64F-44B4-BB72-CF8FC0F90E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81520A-AB0E-42CA-97A5-8F320FC9E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7B815D-724B-443D-983C-A24F112EA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867A7-68E5-4325-B314-C49F1F260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59806E-31F0-490D-8862-395E5A40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199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E39EF-2072-44BC-A24F-1B6BA1EC9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3561C-B884-4444-B15F-C59809B54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A5267-8C2F-40D7-A720-3E6AF1ADE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5163FC-6466-4349-AD78-567F4B74C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66B52-CC1B-4E20-899E-91EF8B1DE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72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CFFD-313F-496B-8D78-85EB2C294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6BB693-B6AE-4F44-97A9-7C8DB38428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A268D-6784-4618-8BF7-A3E28D7CC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187EC-B5E7-4CC1-BE88-9318020EF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CBD49-CF1B-4B9D-82A0-D84FFE396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02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806B3-6428-472D-9531-DA44D2659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F9F2A-FAF8-4AA9-A267-4F21DFE98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1CFAF7-0F36-4036-84BC-F15ECEE9C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CC832-729B-4338-A208-74A5C4CEA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2AE04-2CDE-44F7-896F-8BCCBBE2D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513F8E-EFB5-40B2-98C2-0373BB5C8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531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68C5A-BE62-4F46-A001-985914A4B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0C0C2F-2C2B-4A40-A8C8-E2B825372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AA8346-8181-4AF3-A6BA-024E6F73C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6116EA-6E2A-4B10-9BC6-7BA320A1DE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534B1F-78ED-4562-823F-46416EC413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1B5F87-9638-49FF-86BF-D9AABA020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3F6F59-84E6-4572-920E-D6F91F6CC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628D03-0956-4FBF-9ADD-68BC51696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998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134A2-3830-452A-A8F6-14D47889B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367540-86D7-4AE8-AF0F-B54F9C888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F4E9A-3838-4EA1-A11D-3CDD5E977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0B9A66-9573-4174-A9A8-1EF903362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724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69806F-F44C-4550-8546-778E68510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25EA86-1616-4FED-BE6B-E25711071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D4B11-EA6B-482B-B67F-C0261676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378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4A289-7993-43E7-8F35-D7DD5FDDF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42ACC-46C2-4AD0-879F-14CA5B4BF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9D92ED-6111-4B46-A9C7-9471535C9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529160-C475-4F53-91D4-8EB106D3F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F882C8-446F-437C-B430-734ED5087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B232C-BC37-4462-91C6-F6761C99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847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8C633-DB6F-4581-B71F-04E15BB41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ABAE24-22F4-449F-87D8-19B705AD5D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B3F732-61D5-4FE0-946B-F2FF0AF8A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4173F-A4B4-4F1D-8D56-83D9FA6B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5A3FF-A153-482E-B552-02B164BE4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7E20CE-08D9-4EC8-BCB0-B4B08A1DB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33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23DAEF-AD1C-43F5-8CD6-724EEF8A3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95B1D1-842C-43BB-BFAD-76D272B67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498ED-9967-4B64-9F0A-97C954DB83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68789-DA19-4457-84B4-978210FDB96E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8A978-D48C-4E32-BC53-0DD41F4946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10490-54CA-4956-BA0B-D1E9625C5A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3F870-9BF5-40A8-880A-C66343A074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14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uyd@grcc.org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BA215D6-4A62-4280-B681-2966900F3D70}"/>
              </a:ext>
            </a:extLst>
          </p:cNvPr>
          <p:cNvSpPr txBox="1"/>
          <p:nvPr/>
        </p:nvSpPr>
        <p:spPr>
          <a:xfrm>
            <a:off x="6014912" y="100240"/>
            <a:ext cx="6006518" cy="73866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Volunteering definition: </a:t>
            </a:r>
            <a:r>
              <a:rPr lang="en-GB" sz="1400" b="0" i="1" kern="1200" baseline="0" dirty="0">
                <a:solidFill>
                  <a:schemeClr val="lt1"/>
                </a:solidFill>
                <a:effectLst/>
                <a:latin typeface="+mn-lt"/>
                <a:ea typeface="+mn-ea"/>
                <a:cs typeface="+mn-cs"/>
              </a:rPr>
              <a:t>Volunteering encompasses any unpaid activity where individuals willingly offer their time, skills and expertise to benefit others or contribute to a cause, organisation or community</a:t>
            </a:r>
            <a:endParaRPr lang="en-GB" sz="14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978A0B-6525-4FB7-BB26-9D6EAAEBC782}"/>
              </a:ext>
            </a:extLst>
          </p:cNvPr>
          <p:cNvSpPr txBox="1"/>
          <p:nvPr/>
        </p:nvSpPr>
        <p:spPr>
          <a:xfrm>
            <a:off x="71308" y="4128843"/>
            <a:ext cx="5817763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People/groups involved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683FE7-E329-444F-85B6-3317FDD7A70B}"/>
              </a:ext>
            </a:extLst>
          </p:cNvPr>
          <p:cNvSpPr txBox="1"/>
          <p:nvPr/>
        </p:nvSpPr>
        <p:spPr>
          <a:xfrm>
            <a:off x="3061982" y="100240"/>
            <a:ext cx="2827090" cy="307777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chemeClr val="bg1"/>
                </a:solidFill>
              </a:rPr>
              <a:t>Objectives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8033D0F-C74A-440D-B68F-E0E7BEFE72B0}"/>
              </a:ext>
            </a:extLst>
          </p:cNvPr>
          <p:cNvSpPr txBox="1"/>
          <p:nvPr/>
        </p:nvSpPr>
        <p:spPr>
          <a:xfrm>
            <a:off x="58724" y="1577942"/>
            <a:ext cx="5842933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Vision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C7AAF5-F84F-4558-B4F1-481C9FF05790}"/>
              </a:ext>
            </a:extLst>
          </p:cNvPr>
          <p:cNvSpPr txBox="1"/>
          <p:nvPr/>
        </p:nvSpPr>
        <p:spPr>
          <a:xfrm>
            <a:off x="58722" y="2306708"/>
            <a:ext cx="2902589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Scope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647673-645F-404F-A819-2C4B2D28AE48}"/>
              </a:ext>
            </a:extLst>
          </p:cNvPr>
          <p:cNvSpPr txBox="1"/>
          <p:nvPr/>
        </p:nvSpPr>
        <p:spPr>
          <a:xfrm>
            <a:off x="2999069" y="2306708"/>
            <a:ext cx="2902588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Exclusions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BA6DB43-46B8-4C4A-8502-94829F1F7872}"/>
              </a:ext>
            </a:extLst>
          </p:cNvPr>
          <p:cNvSpPr txBox="1"/>
          <p:nvPr/>
        </p:nvSpPr>
        <p:spPr>
          <a:xfrm>
            <a:off x="6014912" y="2974193"/>
            <a:ext cx="6006518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Outputs/deliverables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E9ED98-7E1F-4FFE-ADC2-3472089027EB}"/>
              </a:ext>
            </a:extLst>
          </p:cNvPr>
          <p:cNvSpPr txBox="1"/>
          <p:nvPr/>
        </p:nvSpPr>
        <p:spPr>
          <a:xfrm>
            <a:off x="9194340" y="4466640"/>
            <a:ext cx="2827090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Approach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A98308C-7189-4B61-AAF3-0E40FAC4B9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281" y="254128"/>
            <a:ext cx="2365695" cy="104347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8F5E502-6377-454B-A2D7-240F6ADC6FF4}"/>
              </a:ext>
            </a:extLst>
          </p:cNvPr>
          <p:cNvSpPr txBox="1"/>
          <p:nvPr/>
        </p:nvSpPr>
        <p:spPr>
          <a:xfrm>
            <a:off x="3061982" y="492536"/>
            <a:ext cx="2827090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/>
              <a:t>Work in partnership to </a:t>
            </a:r>
            <a:r>
              <a:rPr lang="en-GB" sz="1000" baseline="0" dirty="0"/>
              <a:t>discuss and develop shared objectives for volunteering at a county level.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aseline="0" dirty="0"/>
              <a:t>Agree actions we will take together to deliver a co-ordinated response and support for volunteering and volunteering infrastructure in Gloucestershire.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80AC43-F758-4B1F-BFCB-1E0DE8FB806C}"/>
              </a:ext>
            </a:extLst>
          </p:cNvPr>
          <p:cNvSpPr txBox="1"/>
          <p:nvPr/>
        </p:nvSpPr>
        <p:spPr>
          <a:xfrm>
            <a:off x="6014912" y="1050878"/>
            <a:ext cx="6006518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Priorities 2024 - 26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BF647D5-7C20-4096-9A7D-68F83B667E80}"/>
              </a:ext>
            </a:extLst>
          </p:cNvPr>
          <p:cNvSpPr txBox="1"/>
          <p:nvPr/>
        </p:nvSpPr>
        <p:spPr>
          <a:xfrm>
            <a:off x="71308" y="2000033"/>
            <a:ext cx="583034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Vision: making Gloucestershire the best place to volunteer.</a:t>
            </a:r>
            <a:endParaRPr lang="en-GB" sz="1050" baseline="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5C3363E-C788-4774-BB4B-19ECCC8BE956}"/>
              </a:ext>
            </a:extLst>
          </p:cNvPr>
          <p:cNvSpPr txBox="1"/>
          <p:nvPr/>
        </p:nvSpPr>
        <p:spPr>
          <a:xfrm>
            <a:off x="58722" y="2701850"/>
            <a:ext cx="2902588" cy="11695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en-GB" sz="1000" baseline="0" dirty="0"/>
              <a:t>Volunteering in Gloucestershire as a whole</a:t>
            </a:r>
          </a:p>
          <a:p>
            <a:pPr marL="171450" indent="-171450">
              <a:buFontTx/>
              <a:buChar char="-"/>
            </a:pPr>
            <a:r>
              <a:rPr lang="en-GB" sz="1000" baseline="0" dirty="0"/>
              <a:t>Existing volunteers in that scope</a:t>
            </a:r>
            <a:endParaRPr lang="en-GB" sz="1000" dirty="0"/>
          </a:p>
          <a:p>
            <a:pPr marL="171450" indent="-171450">
              <a:buFontTx/>
              <a:buChar char="-"/>
            </a:pPr>
            <a:r>
              <a:rPr lang="en-GB" sz="1000" baseline="0" dirty="0"/>
              <a:t>Organisations who use/deploy/support volunteers or would like to</a:t>
            </a:r>
          </a:p>
          <a:p>
            <a:pPr marL="171450" indent="-171450">
              <a:buFontTx/>
              <a:buChar char="-"/>
            </a:pPr>
            <a:r>
              <a:rPr lang="en-GB" sz="1000" baseline="0" dirty="0"/>
              <a:t>Opportunity to share learning and expertise on volunteering across the county</a:t>
            </a:r>
          </a:p>
          <a:p>
            <a:pPr marL="171450" indent="-171450">
              <a:buFontTx/>
              <a:buChar char="-"/>
            </a:pPr>
            <a:r>
              <a:rPr lang="en-GB" sz="1000" baseline="0" dirty="0"/>
              <a:t>Infrastructure requirements to deliver support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CE45B5F-F1A4-44B9-8832-7C49B9AA5AF6}"/>
              </a:ext>
            </a:extLst>
          </p:cNvPr>
          <p:cNvSpPr txBox="1"/>
          <p:nvPr/>
        </p:nvSpPr>
        <p:spPr>
          <a:xfrm>
            <a:off x="2999069" y="2700987"/>
            <a:ext cx="2902588" cy="86177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indent="0">
              <a:buFontTx/>
              <a:buNone/>
            </a:pPr>
            <a:r>
              <a:rPr lang="en-GB" sz="1000" i="0" baseline="0" dirty="0"/>
              <a:t>This work will </a:t>
            </a:r>
            <a:r>
              <a:rPr lang="en-GB" sz="1000" b="1" i="0" baseline="0" dirty="0"/>
              <a:t>not</a:t>
            </a:r>
            <a:r>
              <a:rPr lang="en-GB" sz="1000" i="0" baseline="0" dirty="0"/>
              <a:t> seek to:</a:t>
            </a:r>
          </a:p>
          <a:p>
            <a:pPr marL="171450" indent="-171450">
              <a:buFontTx/>
              <a:buChar char="-"/>
            </a:pPr>
            <a:r>
              <a:rPr lang="en-GB" sz="1000" i="0" baseline="0" dirty="0"/>
              <a:t>Remove or erode autonomy of organisations to continue to recruit and use volunteers as normal</a:t>
            </a:r>
          </a:p>
          <a:p>
            <a:pPr marL="171450" indent="-171450">
              <a:buFontTx/>
              <a:buChar char="-"/>
            </a:pPr>
            <a:r>
              <a:rPr lang="en-GB" sz="1000" i="0" baseline="0" dirty="0"/>
              <a:t>Control the organisation and governance of the way organisations use volunteers</a:t>
            </a:r>
            <a:endParaRPr lang="en-GB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EF27916-A543-42EE-A1E1-A4A7AFECCAC1}"/>
              </a:ext>
            </a:extLst>
          </p:cNvPr>
          <p:cNvSpPr txBox="1"/>
          <p:nvPr/>
        </p:nvSpPr>
        <p:spPr>
          <a:xfrm>
            <a:off x="39842" y="4550934"/>
            <a:ext cx="5830349" cy="218521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Gloucestershire VCS Alliance: Matt Lennard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VCSE Representative - Volunteer Managers’ Network: Angela Gilbert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VCSE Representative – Larger Organisations</a:t>
            </a:r>
            <a:r>
              <a:rPr lang="en-GB" sz="1050"/>
              <a:t>: Currently vacant</a:t>
            </a:r>
            <a:endParaRPr lang="en-GB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VCSE Representative – Grass Roots Organisations: Chris Brown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Business Community: Paul Woodhouse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Health Provider Representative: Katherine Holland or Richard Hobbs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Integrated Care Strategy Representative: Hannah </a:t>
            </a:r>
            <a:r>
              <a:rPr lang="en-GB" sz="1050" dirty="0" err="1"/>
              <a:t>Gorf</a:t>
            </a:r>
            <a:endParaRPr lang="en-GB" sz="105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Gloucestershire County Council Representative - Public Health and Communities / Adult Social Care: Di Billingham</a:t>
            </a: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Gloucestershire Constabulary / Gloucestershire Fire and Rescue Service: James Larner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Go Volunteer Glos Manager: Emma Snell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GVC co-ordinator (who provides the secretariat for the Collaborative): Guy Dobson</a:t>
            </a:r>
          </a:p>
          <a:p>
            <a:endParaRPr lang="en-GB" sz="1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A72D619-A3B4-47B0-BAA7-5F4F2685F332}"/>
              </a:ext>
            </a:extLst>
          </p:cNvPr>
          <p:cNvSpPr txBox="1"/>
          <p:nvPr/>
        </p:nvSpPr>
        <p:spPr>
          <a:xfrm>
            <a:off x="6014912" y="1496458"/>
            <a:ext cx="6006518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400" dirty="0"/>
              <a:t>To increase the number and diversity of volunteers in the county through the provision of an online platform to help match volunteers with opportunities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/>
              <a:t>Continuing the support the development of Employer Supported Volunteering (ESV) in Gloucestershire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/>
              <a:t>To identify and secure the resources for the delivery of the workplan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6C55FD7-1F81-4D25-8CE8-C59EB9770C00}"/>
              </a:ext>
            </a:extLst>
          </p:cNvPr>
          <p:cNvSpPr txBox="1"/>
          <p:nvPr/>
        </p:nvSpPr>
        <p:spPr>
          <a:xfrm>
            <a:off x="6014912" y="3459016"/>
            <a:ext cx="6006518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1400" dirty="0" err="1"/>
              <a:t>GoVolunteerGlos</a:t>
            </a:r>
            <a:r>
              <a:rPr lang="en-GB" sz="1400" dirty="0"/>
              <a:t> – online volunteering platform for the county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/>
              <a:t>To develop an ESV strategy and recommendations to support, improve and share best practice in Gloucestershire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dirty="0"/>
              <a:t>Funding in place by June 2025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61DA90D-F2AF-4528-9ECE-13B99E2A52EA}"/>
              </a:ext>
            </a:extLst>
          </p:cNvPr>
          <p:cNvSpPr txBox="1"/>
          <p:nvPr/>
        </p:nvSpPr>
        <p:spPr>
          <a:xfrm>
            <a:off x="9194342" y="4889489"/>
            <a:ext cx="2827088" cy="15465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We will adopt a flexible working approach based around agreed stakeholders.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We will meet bi-monthly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Working groups will be established in order to progress actions agreed at GVC meetings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Any expenditure will be agreed by the GVC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50" dirty="0"/>
              <a:t>GVC members are expected to update and share information about GVC with their own organisation/reference groups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36EA7D1-46D6-41CB-893B-A4F8ED7BE47C}"/>
              </a:ext>
            </a:extLst>
          </p:cNvPr>
          <p:cNvSpPr txBox="1"/>
          <p:nvPr/>
        </p:nvSpPr>
        <p:spPr>
          <a:xfrm>
            <a:off x="6014912" y="4466640"/>
            <a:ext cx="3112317" cy="3693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Reporting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1F068D4-3CD5-4349-A076-83BE7CB29FF0}"/>
              </a:ext>
            </a:extLst>
          </p:cNvPr>
          <p:cNvSpPr txBox="1"/>
          <p:nvPr/>
        </p:nvSpPr>
        <p:spPr>
          <a:xfrm>
            <a:off x="6014912" y="4865801"/>
            <a:ext cx="3103931" cy="127727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Regular meetings with funders will report on progress and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Working groups will be accountable to the GVC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100" dirty="0"/>
              <a:t>Updates will be given to EAC-I, ICS Volunteering Steering Group and other bodies that GVC identifies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B8411FF-1BD8-4305-B3AE-959A9CDBFECA}"/>
              </a:ext>
            </a:extLst>
          </p:cNvPr>
          <p:cNvSpPr txBox="1"/>
          <p:nvPr/>
        </p:nvSpPr>
        <p:spPr>
          <a:xfrm>
            <a:off x="6023298" y="6262207"/>
            <a:ext cx="3087158" cy="4770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400" b="1" dirty="0"/>
              <a:t>Contact GVC co-ordinator: </a:t>
            </a:r>
            <a:r>
              <a:rPr lang="en-GB" sz="1100" dirty="0"/>
              <a:t>Guy Dobson </a:t>
            </a:r>
            <a:r>
              <a:rPr lang="en-GB" sz="1100" dirty="0">
                <a:hlinkClick r:id="rId3"/>
              </a:rPr>
              <a:t>guyd@grcc.org.uk</a:t>
            </a:r>
            <a:r>
              <a:rPr lang="en-GB" sz="1100" dirty="0"/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C3EF7B8-7B67-4543-9CDD-D94B294D4DAA}"/>
              </a:ext>
            </a:extLst>
          </p:cNvPr>
          <p:cNvSpPr txBox="1"/>
          <p:nvPr/>
        </p:nvSpPr>
        <p:spPr>
          <a:xfrm>
            <a:off x="9194340" y="6489927"/>
            <a:ext cx="284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/>
              <a:t>FINAL 2024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2144100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454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</dc:creator>
  <cp:lastModifiedBy>Guy Dobson</cp:lastModifiedBy>
  <cp:revision>17</cp:revision>
  <dcterms:created xsi:type="dcterms:W3CDTF">2023-10-18T07:44:56Z</dcterms:created>
  <dcterms:modified xsi:type="dcterms:W3CDTF">2024-10-24T15:19:06Z</dcterms:modified>
</cp:coreProperties>
</file>